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a201dc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a201dc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cs-CZ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317750" y="1565200"/>
            <a:ext cx="6578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Projekt 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Moje kariéra</a:t>
            </a:r>
          </a:p>
          <a:p>
            <a:r>
              <a:rPr lang="cs-CZ" sz="2000" dirty="0">
                <a:solidFill>
                  <a:schemeClr val="bg1"/>
                </a:solidFill>
              </a:rPr>
              <a:t>Gymnázium, U Libeňského zámku 1, Praha 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48" y="976775"/>
            <a:ext cx="3405352" cy="34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57525" y="2206375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Lektorský tandem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57525" y="1285013"/>
            <a:ext cx="6578400" cy="677078"/>
          </a:xfrm>
          <a:prstGeom prst="rect">
            <a:avLst/>
          </a:prstGeom>
          <a:solidFill>
            <a:srgbClr val="1D23A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3200" dirty="0">
                <a:solidFill>
                  <a:schemeClr val="bg1"/>
                </a:solidFill>
              </a:rPr>
              <a:t>Personální zajištění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72075" y="2981338"/>
            <a:ext cx="8049600" cy="183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sz="1800" i="1" dirty="0" smtClean="0"/>
              <a:t>Mgr</a:t>
            </a:r>
            <a:r>
              <a:rPr lang="cs-CZ" sz="1800" i="1" dirty="0"/>
              <a:t>. Miroslav </a:t>
            </a:r>
            <a:r>
              <a:rPr lang="cs-CZ" sz="1800" i="1" dirty="0" err="1"/>
              <a:t>Vosmik</a:t>
            </a:r>
            <a:r>
              <a:rPr lang="cs-CZ" sz="1800" i="1" dirty="0"/>
              <a:t> </a:t>
            </a:r>
            <a:r>
              <a:rPr lang="cs-CZ" sz="1800" dirty="0"/>
              <a:t>– kariérový poradce pro profesní a vzdělávací dráhu, koordinátor projektu a lektor kurzu</a:t>
            </a:r>
          </a:p>
          <a:p>
            <a:r>
              <a:rPr lang="cs-CZ" sz="1800" i="1" dirty="0"/>
              <a:t>Mgr. Martin Čermák </a:t>
            </a:r>
            <a:r>
              <a:rPr lang="cs-CZ" sz="1800" dirty="0"/>
              <a:t>– kariérový poradce školy, lektor kurzu</a:t>
            </a:r>
          </a:p>
          <a:p>
            <a:r>
              <a:rPr lang="cs-CZ" sz="1800" dirty="0" smtClean="0"/>
              <a:t>+ kariéroví </a:t>
            </a:r>
            <a:r>
              <a:rPr lang="cs-CZ" sz="1800" dirty="0"/>
              <a:t>(výchovní) poradci ze 3 základních škol, s nimiž je navázána spolupráce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Charakteristika kurzu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29428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V kurzu se budeme věnovat rozvoji praktických dovedností v oblasti kariérového růstu, které by měly žákům 2. a 3. ročníků gymnázia pomoci při jejich volbě další vzdělávací a profesní dráhy a při budování jejich profesní kariéry.</a:t>
            </a:r>
          </a:p>
          <a:p>
            <a:pPr algn="just"/>
            <a:r>
              <a:rPr lang="cs-CZ" dirty="0"/>
              <a:t>Kurz bude rozdělen do 6 modulů</a:t>
            </a:r>
          </a:p>
          <a:p>
            <a:pPr marL="0" indent="0" algn="just">
              <a:buNone/>
            </a:pPr>
            <a:r>
              <a:rPr lang="cs-CZ" dirty="0"/>
              <a:t>1. modul: Očekávání, vzájemné poznávání a stanovení pravidel, cílů a priorit</a:t>
            </a:r>
          </a:p>
          <a:p>
            <a:pPr marL="0" indent="0" algn="just">
              <a:buNone/>
            </a:pPr>
            <a:r>
              <a:rPr lang="cs-CZ" dirty="0"/>
              <a:t>2. modul: Orientace na sebepoznání, změna pohledu, aktivace a motivace</a:t>
            </a:r>
          </a:p>
          <a:p>
            <a:pPr marL="0" indent="0" algn="just">
              <a:buNone/>
            </a:pPr>
            <a:r>
              <a:rPr lang="cs-CZ" dirty="0"/>
              <a:t>3. modul: Zvládání překážek, řešení konfliktů, posilování odpovědnosti za sebe i skupinu</a:t>
            </a:r>
          </a:p>
          <a:p>
            <a:pPr marL="0" indent="0" algn="just">
              <a:buNone/>
            </a:pPr>
            <a:r>
              <a:rPr lang="cs-CZ" dirty="0"/>
              <a:t>4. modul: Informace o trhu práce a orientace na trhu práce, zaměstnání v. podnikání</a:t>
            </a:r>
          </a:p>
          <a:p>
            <a:pPr marL="0" indent="0" algn="just">
              <a:buNone/>
            </a:pPr>
            <a:r>
              <a:rPr lang="cs-CZ" dirty="0"/>
              <a:t>5. modul: Analýza potenciálu, možnosti vzdělání a volby povolání</a:t>
            </a:r>
          </a:p>
          <a:p>
            <a:pPr marL="0" indent="0" algn="just">
              <a:buNone/>
            </a:pPr>
            <a:r>
              <a:rPr lang="cs-CZ" dirty="0"/>
              <a:t>6. modul: Hledání práce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4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Spolupráce gymnázia </a:t>
            </a:r>
            <a:r>
              <a:rPr lang="cs-CZ" dirty="0"/>
              <a:t>se základními školami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/>
          <a:lstStyle/>
          <a:p>
            <a:r>
              <a:rPr lang="cs-CZ" dirty="0"/>
              <a:t>Ve spolupráci se ZŠ proběhnou 4 setkání za rok (1x za čtvrtletí)</a:t>
            </a:r>
          </a:p>
          <a:p>
            <a:r>
              <a:rPr lang="cs-CZ" dirty="0"/>
              <a:t>Lektoři ve 2 hod. blocích budou pracovat s žáky 8., popř. 9. ročníků</a:t>
            </a:r>
          </a:p>
          <a:p>
            <a:r>
              <a:rPr lang="cs-CZ" dirty="0"/>
              <a:t>Po konzultaci s poradenským pracovníkem školy upraví moduly a aktivity pro potřeby dané ZŠ</a:t>
            </a:r>
          </a:p>
          <a:p>
            <a:r>
              <a:rPr lang="cs-CZ" dirty="0"/>
              <a:t>Žáci ZŠ se budou moci setkat s žáky </a:t>
            </a:r>
            <a:r>
              <a:rPr lang="cs-CZ" dirty="0" smtClean="0"/>
              <a:t>gymnázia</a:t>
            </a:r>
          </a:p>
          <a:p>
            <a:r>
              <a:rPr lang="cs-CZ" dirty="0" smtClean="0"/>
              <a:t>Žáci ZŠ navštíví gymnázium</a:t>
            </a:r>
            <a:endParaRPr lang="cs-CZ" dirty="0"/>
          </a:p>
          <a:p>
            <a:r>
              <a:rPr lang="cs-CZ" dirty="0"/>
              <a:t>Poradenští pracovníci ZŠ dostanou metodické materiály na podporu realizace skupinového kariérového vzdělávání a </a:t>
            </a:r>
            <a:r>
              <a:rPr lang="cs-CZ" dirty="0" smtClean="0"/>
              <a:t>poradenství i do budoucích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b="33572"/>
          <a:stretch/>
        </p:blipFill>
        <p:spPr>
          <a:xfrm>
            <a:off x="-50900" y="905138"/>
            <a:ext cx="9245798" cy="33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4" y="900600"/>
            <a:ext cx="2847467" cy="35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275</Words>
  <Application>Microsoft Office PowerPoint</Application>
  <PresentationFormat>Předvádění na obrazovce (16:9)</PresentationFormat>
  <Paragraphs>24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Verdana</vt:lpstr>
      <vt:lpstr>Simple Light</vt:lpstr>
      <vt:lpstr>Prezentace aplikace PowerPoint</vt:lpstr>
      <vt:lpstr>Prezentace aplikace PowerPoint</vt:lpstr>
      <vt:lpstr>Charakteristika kurzu</vt:lpstr>
      <vt:lpstr>Spolupráce gymnázia se základními školami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VISK17_3</dc:creator>
  <cp:lastModifiedBy>VISK17_3</cp:lastModifiedBy>
  <cp:revision>4</cp:revision>
  <dcterms:modified xsi:type="dcterms:W3CDTF">2021-09-19T14:18:56Z</dcterms:modified>
</cp:coreProperties>
</file>