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9" r:id="rId2"/>
    <p:sldId id="260" r:id="rId3"/>
    <p:sldId id="261" r:id="rId4"/>
    <p:sldId id="262" r:id="rId5"/>
    <p:sldId id="263" r:id="rId6"/>
    <p:sldId id="266" r:id="rId7"/>
    <p:sldId id="264" r:id="rId8"/>
    <p:sldId id="267" r:id="rId9"/>
    <p:sldId id="265" r:id="rId10"/>
    <p:sldId id="268" r:id="rId11"/>
    <p:sldId id="269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6" autoAdjust="0"/>
  </p:normalViewPr>
  <p:slideViewPr>
    <p:cSldViewPr snapToGrid="0">
      <p:cViewPr varScale="1">
        <p:scale>
          <a:sx n="164" d="100"/>
          <a:sy n="164" d="100"/>
        </p:scale>
        <p:origin x="-114" y="-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5CF6DA-89CF-479D-B16D-9AB80636D554}" type="datetimeFigureOut">
              <a:rPr lang="cs-CZ" smtClean="0"/>
              <a:pPr/>
              <a:t>20.9.2021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EC83FDD-4B22-4EE6-8607-CA1F88A098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5CF6DA-89CF-479D-B16D-9AB80636D554}" type="datetimeFigureOut">
              <a:rPr lang="cs-CZ" smtClean="0"/>
              <a:pPr/>
              <a:t>20.9.2021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EC83FDD-4B22-4EE6-8607-CA1F88A098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4;p13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5;p13"/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6;p13"/>
          <p:cNvSpPr/>
          <p:nvPr/>
        </p:nvSpPr>
        <p:spPr>
          <a:xfrm>
            <a:off x="0" y="976775"/>
            <a:ext cx="9144000" cy="3424500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57;p13"/>
          <p:cNvSpPr txBox="1"/>
          <p:nvPr/>
        </p:nvSpPr>
        <p:spPr>
          <a:xfrm>
            <a:off x="283244" y="1105297"/>
            <a:ext cx="65784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3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Střední průmyslová škola elektrotechnická,</a:t>
            </a:r>
            <a:br>
              <a:rPr lang="cs-CZ" sz="3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lang="cs-CZ" sz="3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Praha 10, V Úžlabině 320</a:t>
            </a:r>
            <a:endParaRPr sz="3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57;p13"/>
          <p:cNvSpPr txBox="1"/>
          <p:nvPr/>
        </p:nvSpPr>
        <p:spPr>
          <a:xfrm>
            <a:off x="294746" y="3000215"/>
            <a:ext cx="480968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PROJEKT ŠKOLY </a:t>
            </a:r>
          </a:p>
          <a:p>
            <a:pPr lvl="0"/>
            <a:r>
              <a:rPr lang="cs-CZ" sz="1600" b="1" i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(v rámci projektu iKAP II Prahy)</a:t>
            </a:r>
            <a:endParaRPr lang="cs-CZ" sz="1800" b="1" i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Obráze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6788" y="1189142"/>
            <a:ext cx="1111695" cy="140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6" descr="IMG_9415_bez leseni_16to9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3559" y="2707896"/>
            <a:ext cx="2844924" cy="160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14"/>
          <p:cNvSpPr txBox="1"/>
          <p:nvPr/>
        </p:nvSpPr>
        <p:spPr>
          <a:xfrm>
            <a:off x="303533" y="929664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Anotace:</a:t>
            </a:r>
            <a:r>
              <a:rPr lang="en-US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Letní škola IT hrátek</a:t>
            </a:r>
            <a:endParaRPr lang="cs-CZ" sz="2600" b="1" dirty="0" smtClean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66;p14"/>
          <p:cNvSpPr txBox="1"/>
          <p:nvPr/>
        </p:nvSpPr>
        <p:spPr>
          <a:xfrm>
            <a:off x="396720" y="1577960"/>
            <a:ext cx="8049600" cy="201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Během prázdnin se mohou žáci základních škol naučit, jak se programují hry a jak si mohou sami postavit a naprogramovat robota ze stavebnice. Dozví se, jaké nástrahy na ně číhají na internetu a co proti nim dělat. Vyzkouší si technologii posledních let – virtuální realitu a prostřednictvím vědeckých experimentů porozumí, jak funguje svět kolem nás. To vše zábavnou formou během pětidenního pobytu na naší Letní škole IT hrátek.</a:t>
            </a:r>
            <a:endParaRPr lang="cs-CZ" sz="1700" i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;p13"/>
          <p:cNvSpPr txBox="1"/>
          <p:nvPr/>
        </p:nvSpPr>
        <p:spPr>
          <a:xfrm>
            <a:off x="271446" y="1031285"/>
            <a:ext cx="5410974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-CZ" sz="2600" b="1" dirty="0" smtClean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Střední průmyslová škola elektrotechnická,</a:t>
            </a:r>
            <a:br>
              <a:rPr lang="cs-CZ" sz="2600" b="1" dirty="0" smtClean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dirty="0" smtClean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Praha 10, V Úžlabině 320</a:t>
            </a:r>
            <a:endParaRPr lang="cs-CZ" sz="2600" b="1" dirty="0">
              <a:solidFill>
                <a:srgbClr val="1D23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Obráze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139" y="1022797"/>
            <a:ext cx="1111695" cy="140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57;p13"/>
          <p:cNvSpPr txBox="1"/>
          <p:nvPr/>
        </p:nvSpPr>
        <p:spPr>
          <a:xfrm>
            <a:off x="1474913" y="2709922"/>
            <a:ext cx="5410974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-CZ" sz="2600" b="1" dirty="0" smtClean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Informace: </a:t>
            </a:r>
          </a:p>
          <a:p>
            <a:r>
              <a:rPr lang="cs-CZ" sz="2600" b="1" dirty="0" smtClean="0">
                <a:solidFill>
                  <a:srgbClr val="1D23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cs-CZ" sz="2600" b="1" u="sng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www.uzlabina.cz</a:t>
            </a:r>
          </a:p>
          <a:p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	facebook</a:t>
            </a:r>
          </a:p>
          <a:p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	Schola Pragensis</a:t>
            </a:r>
            <a:endParaRPr lang="cs-CZ"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14"/>
          <p:cNvSpPr txBox="1"/>
          <p:nvPr/>
        </p:nvSpPr>
        <p:spPr>
          <a:xfrm>
            <a:off x="257525" y="1688790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Podpora digitální gramotnosti</a:t>
            </a:r>
            <a:endParaRPr sz="26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65;p14"/>
          <p:cNvSpPr txBox="1"/>
          <p:nvPr/>
        </p:nvSpPr>
        <p:spPr>
          <a:xfrm>
            <a:off x="257525" y="916953"/>
            <a:ext cx="6578400" cy="646500"/>
          </a:xfrm>
          <a:prstGeom prst="rect">
            <a:avLst/>
          </a:prstGeom>
          <a:solidFill>
            <a:srgbClr val="1D23AA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30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PROJEKT 2021-2023</a:t>
            </a:r>
            <a:endParaRPr sz="3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66;p14"/>
          <p:cNvSpPr txBox="1"/>
          <p:nvPr/>
        </p:nvSpPr>
        <p:spPr>
          <a:xfrm>
            <a:off x="360574" y="2314228"/>
            <a:ext cx="80496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Práce s moderní technikou</a:t>
            </a: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Získání nových znalostí a dovedností</a:t>
            </a: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Zábava</a:t>
            </a: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Individuální i týmová práce</a:t>
            </a: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Propojování lidí se stejnými zájmy</a:t>
            </a: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Propojování lidí různých generací</a:t>
            </a:r>
          </a:p>
        </p:txBody>
      </p:sp>
      <p:pic>
        <p:nvPicPr>
          <p:cNvPr id="7" name="Obráze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2388" y="2008539"/>
            <a:ext cx="1677845" cy="202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6;p14"/>
          <p:cNvSpPr txBox="1"/>
          <p:nvPr/>
        </p:nvSpPr>
        <p:spPr>
          <a:xfrm>
            <a:off x="396720" y="1577960"/>
            <a:ext cx="804960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Bezpečnost v IT kolem nás</a:t>
            </a: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Akademie robotiky</a:t>
            </a: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Letní škola IT hrátek</a:t>
            </a:r>
            <a:endParaRPr lang="cs-CZ" sz="17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64;p14"/>
          <p:cNvSpPr txBox="1"/>
          <p:nvPr/>
        </p:nvSpPr>
        <p:spPr>
          <a:xfrm>
            <a:off x="303533" y="929664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Názvy aktivit</a:t>
            </a:r>
          </a:p>
        </p:txBody>
      </p:sp>
      <p:pic>
        <p:nvPicPr>
          <p:cNvPr id="8" name="Picture 7" descr="IMG_0297_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25" y="1846498"/>
            <a:ext cx="3001622" cy="2251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G_rob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08" y="2735282"/>
            <a:ext cx="1723821" cy="136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4"/>
          <p:cNvSpPr txBox="1"/>
          <p:nvPr/>
        </p:nvSpPr>
        <p:spPr>
          <a:xfrm>
            <a:off x="478259" y="1508071"/>
            <a:ext cx="8049600" cy="149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Střední průmyslová škola elektrotechnická, Praha 10, V Úžlabině 320</a:t>
            </a: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Odborné učebny vybavené moderní technikou</a:t>
            </a:r>
          </a:p>
          <a:p>
            <a:pPr lvl="0"/>
            <a:endParaRPr lang="cs-CZ" sz="1700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Prezenční forma</a:t>
            </a: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V případě nepříznivých epidemických podmínek distanční forma</a:t>
            </a:r>
          </a:p>
        </p:txBody>
      </p:sp>
      <p:sp>
        <p:nvSpPr>
          <p:cNvPr id="5" name="Google Shape;64;p14"/>
          <p:cNvSpPr txBox="1"/>
          <p:nvPr/>
        </p:nvSpPr>
        <p:spPr>
          <a:xfrm>
            <a:off x="303533" y="929664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Místo konání aktivit</a:t>
            </a:r>
          </a:p>
        </p:txBody>
      </p:sp>
      <p:sp>
        <p:nvSpPr>
          <p:cNvPr id="6" name="Google Shape;66;p14"/>
          <p:cNvSpPr txBox="1"/>
          <p:nvPr/>
        </p:nvSpPr>
        <p:spPr>
          <a:xfrm>
            <a:off x="478259" y="3547513"/>
            <a:ext cx="80496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Učitelé školy v roli lektora</a:t>
            </a:r>
          </a:p>
          <a:p>
            <a:pPr lvl="0"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Studenti školy v roli lektora juniora</a:t>
            </a:r>
          </a:p>
        </p:txBody>
      </p:sp>
      <p:sp>
        <p:nvSpPr>
          <p:cNvPr id="7" name="Google Shape;64;p14"/>
          <p:cNvSpPr txBox="1"/>
          <p:nvPr/>
        </p:nvSpPr>
        <p:spPr>
          <a:xfrm>
            <a:off x="303533" y="2969106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Vedení jednotlivých aktivit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4"/>
          <p:cNvSpPr txBox="1"/>
          <p:nvPr/>
        </p:nvSpPr>
        <p:spPr>
          <a:xfrm>
            <a:off x="478259" y="1508071"/>
            <a:ext cx="6790347" cy="31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Elektronický manuál</a:t>
            </a:r>
            <a:endParaRPr lang="en-US" sz="17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cs-CZ" sz="1700" dirty="0" smtClean="0">
              <a:latin typeface="Verdana"/>
              <a:ea typeface="Verdana"/>
              <a:cs typeface="Verdana"/>
              <a:sym typeface="Verdana"/>
            </a:endParaRPr>
          </a:p>
          <a:p>
            <a:pPr>
              <a:buFont typeface="Wingdings" pitchFamily="2" charset="2"/>
              <a:buChar char="q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700" b="1" dirty="0" smtClean="0">
                <a:latin typeface="Verdana"/>
                <a:ea typeface="Verdana"/>
                <a:cs typeface="Verdana"/>
                <a:sym typeface="Verdana"/>
              </a:rPr>
              <a:t>1. b</a:t>
            </a: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ěh: únor-březen 2022</a:t>
            </a:r>
          </a:p>
          <a:p>
            <a:pPr marL="265113" lvl="5">
              <a:buFont typeface="Arial" pitchFamily="34" charset="0"/>
              <a:buChar char="•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ž</a:t>
            </a:r>
            <a:r>
              <a:rPr lang="cs-CZ" sz="1800" dirty="0" smtClean="0">
                <a:latin typeface="Verdana"/>
                <a:ea typeface="Verdana"/>
                <a:cs typeface="Verdana"/>
                <a:sym typeface="Verdana"/>
              </a:rPr>
              <a:t>áci MŠ (předškoláci)		3 lekce</a:t>
            </a:r>
          </a:p>
          <a:p>
            <a:pPr marL="265113" lvl="5">
              <a:buFont typeface="Arial" pitchFamily="34" charset="0"/>
              <a:buChar char="•"/>
            </a:pP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800" dirty="0" smtClean="0">
                <a:latin typeface="Verdana"/>
                <a:ea typeface="Verdana"/>
                <a:cs typeface="Verdana"/>
                <a:sym typeface="Verdana"/>
              </a:rPr>
              <a:t>žáci ZŠ				6 lekcí</a:t>
            </a:r>
          </a:p>
          <a:p>
            <a:pPr marL="265113" lvl="5">
              <a:buFont typeface="Arial" pitchFamily="34" charset="0"/>
              <a:buChar char="•"/>
            </a:pP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800" dirty="0" smtClean="0">
                <a:latin typeface="Verdana"/>
                <a:ea typeface="Verdana"/>
                <a:cs typeface="Verdana"/>
                <a:sym typeface="Verdana"/>
              </a:rPr>
              <a:t>žáci SŠ, učitelé, veřejnost		6 lekcí</a:t>
            </a:r>
          </a:p>
          <a:p>
            <a:pPr lvl="0"/>
            <a:endParaRPr lang="cs-CZ" sz="1700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Font typeface="Wingdings" pitchFamily="2" charset="2"/>
              <a:buChar char="q"/>
            </a:pP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1700" b="1" dirty="0" smtClean="0">
                <a:latin typeface="Verdana"/>
                <a:ea typeface="Verdana"/>
                <a:cs typeface="Verdana"/>
                <a:sym typeface="Verdana"/>
              </a:rPr>
              <a:t>. b</a:t>
            </a: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ěh: únor-březen 2023 </a:t>
            </a:r>
            <a:endParaRPr lang="en-US" sz="17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265113" lvl="0">
              <a:buFont typeface="Arial" pitchFamily="34" charset="0"/>
              <a:buChar char="•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žáci ZŠ				6 lekcí</a:t>
            </a:r>
          </a:p>
          <a:p>
            <a:pPr marL="265113" lvl="0">
              <a:buFont typeface="Arial" pitchFamily="34" charset="0"/>
              <a:buChar char="•"/>
            </a:pPr>
            <a:r>
              <a:rPr lang="en-US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žáci SŠ, učitelé, veřejnost		6 lekcí</a:t>
            </a:r>
          </a:p>
          <a:p>
            <a:pPr lvl="0"/>
            <a:endParaRPr lang="cs-CZ" sz="1700" dirty="0" smtClean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64;p14"/>
          <p:cNvSpPr txBox="1"/>
          <p:nvPr/>
        </p:nvSpPr>
        <p:spPr>
          <a:xfrm>
            <a:off x="303533" y="929664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Aktivita:</a:t>
            </a:r>
            <a:r>
              <a:rPr lang="en-US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Bezpečnost v IT kolem nás</a:t>
            </a:r>
            <a:endParaRPr lang="cs-CZ" sz="2600" b="1" dirty="0" smtClean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14"/>
          <p:cNvSpPr txBox="1"/>
          <p:nvPr/>
        </p:nvSpPr>
        <p:spPr>
          <a:xfrm>
            <a:off x="303533" y="929664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Anotace:</a:t>
            </a:r>
            <a:r>
              <a:rPr lang="en-US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Bezpečnost v IT kolem nás</a:t>
            </a:r>
            <a:endParaRPr lang="cs-CZ" sz="2600" b="1" dirty="0" smtClean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66;p14"/>
          <p:cNvSpPr txBox="1"/>
          <p:nvPr/>
        </p:nvSpPr>
        <p:spPr>
          <a:xfrm>
            <a:off x="396720" y="1577960"/>
            <a:ext cx="8049600" cy="253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V rámci projektu </a:t>
            </a:r>
            <a:r>
              <a:rPr lang="cs-CZ" sz="1700" b="1" i="1" dirty="0" smtClean="0">
                <a:latin typeface="Verdana"/>
                <a:ea typeface="Verdana"/>
                <a:cs typeface="Verdana"/>
                <a:sym typeface="Verdana"/>
              </a:rPr>
              <a:t>Bezpečnost v IT kolem nás</a:t>
            </a:r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 se účastníci seznámí s</a:t>
            </a:r>
            <a:r>
              <a:rPr lang="en-US" sz="1600" dirty="0" smtClean="0"/>
              <a:t> </a:t>
            </a:r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nebezpečími, která na ně číhají v digitálním světě.</a:t>
            </a:r>
          </a:p>
          <a:p>
            <a:pPr lvl="0"/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Vše si prakticky vyzkouší, tj. jak se proti těmto nebezpečím bránit, jak jim předcházet a i to, jak to vypadá z druhé strany. </a:t>
            </a:r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Účastníci </a:t>
            </a:r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proberou společně témata od chování a sdílení údajů na sociálních sítích, ověřování si pravdivosti informací a závislosti na dnešní technice. Vyzkouší si metody zabezpečení dat na úložištích, vytváření a ukládání hesel, zabezpečení vlastní Wi-Fi sítě. Seznámí se s metodami ověřování uživatele při platbách na internetu.</a:t>
            </a:r>
            <a:endParaRPr lang="cs-CZ" sz="1700" i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4"/>
          <p:cNvSpPr txBox="1"/>
          <p:nvPr/>
        </p:nvSpPr>
        <p:spPr>
          <a:xfrm>
            <a:off x="478259" y="1508071"/>
            <a:ext cx="8049600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1. běh: únor-duben 2022</a:t>
            </a:r>
          </a:p>
          <a:p>
            <a:pPr marL="265113" lvl="0">
              <a:buFont typeface="Arial" pitchFamily="34" charset="0"/>
              <a:buChar char="•"/>
            </a:pP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 žáci ZŠ				10 lekcí</a:t>
            </a:r>
          </a:p>
          <a:p>
            <a:pPr lvl="0">
              <a:buFont typeface="Wingdings" pitchFamily="2" charset="2"/>
              <a:buChar char="q"/>
            </a:pPr>
            <a:endParaRPr lang="cs-CZ" sz="17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Font typeface="Wingdings" pitchFamily="2" charset="2"/>
              <a:buChar char="q"/>
            </a:pP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 2. běh: říjen-prosinec 2022</a:t>
            </a:r>
          </a:p>
          <a:p>
            <a:pPr marL="265113">
              <a:buFont typeface="Arial" pitchFamily="34" charset="0"/>
              <a:buChar char="•"/>
            </a:pP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 žáci ZŠ				10 lekcí</a:t>
            </a:r>
          </a:p>
          <a:p>
            <a:pPr lvl="0"/>
            <a:endParaRPr lang="cs-CZ" sz="17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Font typeface="Wingdings" pitchFamily="2" charset="2"/>
              <a:buChar char="q"/>
            </a:pP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3. běh: únor-duben 2023</a:t>
            </a:r>
          </a:p>
          <a:p>
            <a:pPr marL="265113">
              <a:buFont typeface="Arial" pitchFamily="34" charset="0"/>
              <a:buChar char="•"/>
            </a:pP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 žáci ZŠ				10 lekcí</a:t>
            </a:r>
          </a:p>
          <a:p>
            <a:pPr lvl="0"/>
            <a:endParaRPr lang="cs-CZ" sz="1700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Font typeface="Wingdings" pitchFamily="2" charset="2"/>
              <a:buChar char="q"/>
            </a:pP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Soutěž</a:t>
            </a:r>
          </a:p>
        </p:txBody>
      </p:sp>
      <p:sp>
        <p:nvSpPr>
          <p:cNvPr id="5" name="Google Shape;64;p14"/>
          <p:cNvSpPr txBox="1"/>
          <p:nvPr/>
        </p:nvSpPr>
        <p:spPr>
          <a:xfrm>
            <a:off x="303533" y="929664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Aktivita: Akademie robotiky</a:t>
            </a:r>
          </a:p>
        </p:txBody>
      </p:sp>
      <p:pic>
        <p:nvPicPr>
          <p:cNvPr id="7" name="Picture 6" descr="IMG_rob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229" y="1710047"/>
            <a:ext cx="2523894" cy="199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;p14"/>
          <p:cNvSpPr txBox="1"/>
          <p:nvPr/>
        </p:nvSpPr>
        <p:spPr>
          <a:xfrm>
            <a:off x="303533" y="929664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Anotace:</a:t>
            </a:r>
            <a:r>
              <a:rPr lang="en-US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Akademie robotiky</a:t>
            </a:r>
            <a:endParaRPr lang="cs-CZ" sz="2600" b="1" dirty="0" smtClean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66;p14"/>
          <p:cNvSpPr txBox="1"/>
          <p:nvPr/>
        </p:nvSpPr>
        <p:spPr>
          <a:xfrm>
            <a:off x="396720" y="1577960"/>
            <a:ext cx="8049600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1700" b="1" i="1" dirty="0" smtClean="0">
                <a:latin typeface="Verdana"/>
                <a:ea typeface="Verdana"/>
                <a:cs typeface="Verdana"/>
                <a:sym typeface="Verdana"/>
              </a:rPr>
              <a:t>Akademie robotiky</a:t>
            </a:r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 je určena úplným začátečníkům se zájmem o</a:t>
            </a:r>
            <a:r>
              <a:rPr lang="en-US" sz="1800" dirty="0" smtClean="0"/>
              <a:t> </a:t>
            </a:r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robotiku, se kterou se budou moci seznámit prostřednictvím stavebnice </a:t>
            </a:r>
            <a:r>
              <a:rPr lang="cs-CZ" sz="1700" b="1" i="1" dirty="0" smtClean="0">
                <a:latin typeface="Verdana"/>
                <a:ea typeface="Verdana"/>
                <a:cs typeface="Verdana"/>
                <a:sym typeface="Verdana"/>
              </a:rPr>
              <a:t>Lego Mindstorms</a:t>
            </a:r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. Účastníci se nejprve seznámí se základy konstrukce kolového nebo pásového robota, kterého postupně vybaví snímači a pohony pro jeho orientaci a pohyb v prostoru. Dále proniknou do tvorby jednoduchého programu v grafickém prostředí a postupně naučí svého robota reagovat na překážky, sledovat čáru na </a:t>
            </a:r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zemi, </a:t>
            </a:r>
            <a:r>
              <a:rPr lang="cs-CZ" sz="1700" i="1" dirty="0" smtClean="0">
                <a:latin typeface="Verdana"/>
                <a:ea typeface="Verdana"/>
                <a:cs typeface="Verdana"/>
                <a:sym typeface="Verdana"/>
              </a:rPr>
              <a:t>nebo hledat cestu v jednoduchém bludišti. V závěru kurzu si budou moci poměřit schopnosti svého robota s výtvory ostatních účastníků v soutěži o zajímavé ceny.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4"/>
          <p:cNvSpPr txBox="1"/>
          <p:nvPr/>
        </p:nvSpPr>
        <p:spPr>
          <a:xfrm>
            <a:off x="478259" y="1508071"/>
            <a:ext cx="8049600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endParaRPr lang="cs-CZ" sz="1700" b="1" dirty="0" smtClean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64;p14"/>
          <p:cNvSpPr txBox="1"/>
          <p:nvPr/>
        </p:nvSpPr>
        <p:spPr>
          <a:xfrm>
            <a:off x="303533" y="929664"/>
            <a:ext cx="80496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2600" b="1" dirty="0" smtClean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Aktivita: Letní škola IT hrátek</a:t>
            </a:r>
          </a:p>
        </p:txBody>
      </p:sp>
      <p:sp>
        <p:nvSpPr>
          <p:cNvPr id="7" name="Google Shape;66;p14"/>
          <p:cNvSpPr txBox="1"/>
          <p:nvPr/>
        </p:nvSpPr>
        <p:spPr>
          <a:xfrm>
            <a:off x="466611" y="1456050"/>
            <a:ext cx="5816202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 1. běh: červenec 2022</a:t>
            </a:r>
          </a:p>
          <a:p>
            <a:pPr marL="265113">
              <a:buFont typeface="Arial" pitchFamily="34" charset="0"/>
              <a:buChar char="•"/>
            </a:pP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 žáci ZŠ				5denní</a:t>
            </a:r>
          </a:p>
          <a:p>
            <a:pPr marL="342900" lvl="0" indent="-342900"/>
            <a:endParaRPr lang="cs-CZ" sz="17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>
              <a:buFont typeface="Wingdings" pitchFamily="2" charset="2"/>
              <a:buChar char="q"/>
            </a:pP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 2. běh: červenec 2023</a:t>
            </a:r>
          </a:p>
          <a:p>
            <a:pPr marL="265113">
              <a:buFont typeface="Arial" pitchFamily="34" charset="0"/>
              <a:buChar char="•"/>
            </a:pPr>
            <a:r>
              <a:rPr lang="cs-CZ" sz="1700" dirty="0" smtClean="0">
                <a:latin typeface="Verdana"/>
                <a:ea typeface="Verdana"/>
                <a:cs typeface="Verdana"/>
                <a:sym typeface="Verdana"/>
              </a:rPr>
              <a:t> žáci ZŠ				5denní</a:t>
            </a:r>
          </a:p>
          <a:p>
            <a:pPr lvl="0"/>
            <a:endParaRPr lang="cs-CZ" sz="1700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Font typeface="Wingdings" pitchFamily="2" charset="2"/>
              <a:buChar char="q"/>
            </a:pPr>
            <a:r>
              <a:rPr lang="cs-CZ" sz="1700" b="1" dirty="0" smtClean="0">
                <a:latin typeface="Verdana"/>
                <a:ea typeface="Verdana"/>
                <a:cs typeface="Verdana"/>
                <a:sym typeface="Verdana"/>
              </a:rPr>
              <a:t> Dílny: </a:t>
            </a:r>
          </a:p>
          <a:p>
            <a:pPr marL="265113" lvl="1">
              <a:buFont typeface="Courier New" pitchFamily="49" charset="0"/>
              <a:buChar char="o"/>
            </a:pP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programování her</a:t>
            </a:r>
          </a:p>
          <a:p>
            <a:pPr marL="265113" lvl="1">
              <a:buFont typeface="Courier New" pitchFamily="49" charset="0"/>
              <a:buChar char="o"/>
            </a:pP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virtuální realita</a:t>
            </a:r>
          </a:p>
          <a:p>
            <a:pPr marL="265113" lvl="1">
              <a:buFont typeface="Courier New" pitchFamily="49" charset="0"/>
              <a:buChar char="o"/>
            </a:pP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bezpečnost na internetu</a:t>
            </a:r>
          </a:p>
          <a:p>
            <a:pPr marL="265113" lvl="1">
              <a:buFont typeface="Courier New" pitchFamily="49" charset="0"/>
              <a:buChar char="o"/>
            </a:pP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robotika</a:t>
            </a:r>
          </a:p>
          <a:p>
            <a:pPr marL="265113" lvl="1">
              <a:buFont typeface="Courier New" pitchFamily="49" charset="0"/>
              <a:buChar char="o"/>
            </a:pP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vědecké experimenty</a:t>
            </a:r>
            <a:endParaRPr lang="cs-CZ" sz="1700" dirty="0" smtClean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 descr="IMG_robotpa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1567773"/>
            <a:ext cx="2305664" cy="2171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287</Words>
  <Application>Microsoft Office PowerPoint</Application>
  <PresentationFormat>Předvádění na obrazovce (16:9)</PresentationFormat>
  <Paragraphs>71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Custom Design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Romana</dc:creator>
  <cp:lastModifiedBy>Romana</cp:lastModifiedBy>
  <cp:revision>44</cp:revision>
  <dcterms:modified xsi:type="dcterms:W3CDTF">2021-09-20T20:35:50Z</dcterms:modified>
</cp:coreProperties>
</file>