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XgULClkXJtymQLbvyitI+qglG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114886361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f11488636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0" y="976775"/>
            <a:ext cx="9144000" cy="3424500"/>
          </a:xfrm>
          <a:prstGeom prst="rect">
            <a:avLst/>
          </a:prstGeom>
          <a:solidFill>
            <a:srgbClr val="1D23A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317750" y="1565200"/>
            <a:ext cx="8265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33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Klíčová aktivita </a:t>
            </a:r>
            <a:r>
              <a:rPr b="1" lang="cs-CZ" sz="33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04</a:t>
            </a:r>
            <a:r>
              <a:rPr b="1" i="0" lang="cs-CZ" sz="33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cs-CZ" sz="4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Ředitelská akademie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/>
          <p:cNvPicPr preferRelativeResize="0"/>
          <p:nvPr/>
        </p:nvPicPr>
        <p:blipFill rotWithShape="1">
          <a:blip r:embed="rId5">
            <a:alphaModFix/>
          </a:blip>
          <a:srcRect b="33572" l="0" r="0" t="0"/>
          <a:stretch/>
        </p:blipFill>
        <p:spPr>
          <a:xfrm>
            <a:off x="0" y="976775"/>
            <a:ext cx="9144000" cy="34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0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s-CZ" sz="2600" u="none" cap="none" strike="noStrik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Děkujeme</a:t>
            </a:r>
            <a:endParaRPr b="1" i="0" sz="2600" u="none" cap="none" strike="noStrike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244176" y="1811338"/>
            <a:ext cx="8049600" cy="5693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s-CZ" sz="17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za Vaši pozornost i případnou spolupráci </a:t>
            </a:r>
            <a:r>
              <a:rPr b="0" i="0" lang="cs-CZ" sz="2500" u="none" cap="none" strike="noStrike">
                <a:solidFill>
                  <a:srgbClr val="1D23AA"/>
                </a:solidFill>
                <a:latin typeface="Verdana"/>
                <a:ea typeface="Verdana"/>
                <a:cs typeface="Verdana"/>
                <a:sym typeface="Verdana"/>
              </a:rPr>
              <a:t>☺</a:t>
            </a:r>
            <a:endParaRPr b="0" i="0" sz="2500" u="none" cap="none" strike="noStrike">
              <a:solidFill>
                <a:srgbClr val="1D23A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/>
        </p:nvSpPr>
        <p:spPr>
          <a:xfrm>
            <a:off x="244176" y="849169"/>
            <a:ext cx="8049600" cy="585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cs-CZ" sz="26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b="1" i="0" lang="cs-CZ" sz="2600" u="none" cap="none" strike="noStrike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ktivity</a:t>
            </a:r>
            <a:endParaRPr b="1" i="0" sz="2600" u="none" cap="none" strike="noStrike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244175" y="1434175"/>
            <a:ext cx="8639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1F3664"/>
              </a:buClr>
              <a:buSzPts val="2100"/>
              <a:buFont typeface="Calibri"/>
              <a:buChar char="●"/>
            </a:pPr>
            <a:r>
              <a:rPr b="1"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Vzdělávací program pro začínající ředitele</a:t>
            </a:r>
            <a:r>
              <a:rPr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sz="21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1F3664"/>
              </a:buClr>
              <a:buSzPts val="2100"/>
              <a:buFont typeface="Calibri"/>
              <a:buChar char="●"/>
            </a:pPr>
            <a:r>
              <a:rPr b="1"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Leadership program</a:t>
            </a:r>
            <a:r>
              <a:rPr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21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1F3664"/>
              </a:buClr>
              <a:buSzPts val="2100"/>
              <a:buFont typeface="Calibri"/>
              <a:buChar char="●"/>
            </a:pPr>
            <a:r>
              <a:rPr b="1"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Facilitované aktivity vedení škol a pedagogických pracovníků se stakeholdery a odborníky </a:t>
            </a:r>
            <a:r>
              <a:rPr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T </a:t>
            </a:r>
            <a:endParaRPr sz="21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1F3664"/>
              </a:buClr>
              <a:buSzPts val="2100"/>
              <a:buFont typeface="Calibri"/>
              <a:buChar char="●"/>
            </a:pPr>
            <a:r>
              <a:rPr b="1"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Workshopy pro vedení škol a pedagogy </a:t>
            </a:r>
            <a:r>
              <a:rPr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7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/>
        </p:nvSpPr>
        <p:spPr>
          <a:xfrm>
            <a:off x="244176" y="1063469"/>
            <a:ext cx="8049600" cy="585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cs-CZ" sz="26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Partneři a realizátoři</a:t>
            </a:r>
            <a:endParaRPr b="1" i="0" sz="2600" u="none" cap="none" strike="noStrike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244176" y="1811338"/>
            <a:ext cx="80496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664"/>
              </a:buClr>
              <a:buSzPts val="2100"/>
              <a:buFont typeface="Verdana"/>
              <a:buChar char="●"/>
            </a:pPr>
            <a:r>
              <a:rPr b="1"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Pražský inovační institut (Pii)</a:t>
            </a:r>
            <a:endParaRPr b="1" sz="21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664"/>
              </a:buClr>
              <a:buSzPts val="2100"/>
              <a:buFont typeface="Verdana"/>
              <a:buChar char="●"/>
            </a:pPr>
            <a:r>
              <a:rPr b="1"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Univerzita Karlova, Pedagogická fakulta - Katedra andragogiky a managementu</a:t>
            </a:r>
            <a:endParaRPr b="1" sz="21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664"/>
              </a:buClr>
              <a:buSzPts val="2100"/>
              <a:buFont typeface="Verdana"/>
              <a:buChar char="●"/>
            </a:pPr>
            <a:r>
              <a:rPr b="1" lang="cs-CZ" sz="21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Institut firemní kultury (INFK)</a:t>
            </a:r>
            <a:endParaRPr b="1" sz="21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1" lang="cs-CZ" sz="1700"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1" sz="17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f114886361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f114886361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f114886361_0_2"/>
          <p:cNvSpPr txBox="1"/>
          <p:nvPr/>
        </p:nvSpPr>
        <p:spPr>
          <a:xfrm>
            <a:off x="547201" y="1111382"/>
            <a:ext cx="80496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cs-CZ" sz="28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Pražský inovační institut</a:t>
            </a:r>
            <a:endParaRPr b="1" i="0" sz="2800" u="none" cap="none" strike="noStrike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gf114886361_0_2"/>
          <p:cNvSpPr txBox="1"/>
          <p:nvPr/>
        </p:nvSpPr>
        <p:spPr>
          <a:xfrm>
            <a:off x="660325" y="1726975"/>
            <a:ext cx="67014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3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Hlavní kontakty: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23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Bc. Dana Kodešová</a:t>
            </a:r>
            <a:endParaRPr b="1" i="1" sz="23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kodesova@prahainovacni.eu</a:t>
            </a:r>
            <a:endParaRPr sz="23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23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Mgr. Markéta Fišarová</a:t>
            </a:r>
            <a:endParaRPr b="1" i="1" sz="23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fisarova@prahainovacni.eu</a:t>
            </a:r>
            <a:endParaRPr sz="23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 txBox="1"/>
          <p:nvPr/>
        </p:nvSpPr>
        <p:spPr>
          <a:xfrm>
            <a:off x="589351" y="1267069"/>
            <a:ext cx="80496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cs-CZ" sz="28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Institut firemní kultury</a:t>
            </a:r>
            <a:endParaRPr b="1" i="0" sz="2800" u="none" cap="none" strike="noStrike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717925" y="2204305"/>
            <a:ext cx="69729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3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Hlavní kontakt: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-CZ" sz="23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Mgr., Ing. Irena Konečná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irena.konecna@infk.cz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 txBox="1"/>
          <p:nvPr/>
        </p:nvSpPr>
        <p:spPr>
          <a:xfrm>
            <a:off x="437076" y="1084919"/>
            <a:ext cx="8049600" cy="98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cs-CZ" sz="2600" u="none" cap="none" strike="noStrike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Katedra andragogiky a managementu vzdělávání – partner ŘA</a:t>
            </a:r>
            <a:endParaRPr b="1" i="0" sz="2600" u="none" cap="none" strike="noStrike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547201" y="2453875"/>
            <a:ext cx="80496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cs-CZ" sz="2300" u="none" cap="none" strike="noStrike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Hlavní kontakt: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1" lang="cs-CZ" sz="2300" u="none" cap="none" strike="noStrike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Mgr. Zuzana Svobodová, Ph.D., DBA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s-CZ" sz="2300" u="none" cap="none" strike="noStrike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zuzana.svobodova@pedf.cuni.cz / +420 607874919</a:t>
            </a:r>
            <a:endParaRPr sz="2000"/>
          </a:p>
        </p:txBody>
      </p:sp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/>
          <p:nvPr/>
        </p:nvSpPr>
        <p:spPr>
          <a:xfrm>
            <a:off x="465557" y="1556102"/>
            <a:ext cx="8049600" cy="203129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cs-CZ" sz="6000" u="none" cap="none" strike="noStrike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Funkční studium: nezbytný základ</a:t>
            </a:r>
            <a:endParaRPr/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8976" y="176903"/>
            <a:ext cx="598572" cy="59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954751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/>
          <p:nvPr/>
        </p:nvSpPr>
        <p:spPr>
          <a:xfrm>
            <a:off x="465557" y="1556102"/>
            <a:ext cx="8049600" cy="110796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cs-CZ" sz="6000" u="none" cap="none" strike="noStrike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Co ale bude pak?</a:t>
            </a:r>
            <a:endParaRPr b="1" i="0" sz="6000" u="none" cap="none" strike="noStrike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8976" y="176903"/>
            <a:ext cx="598572" cy="59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 txBox="1"/>
          <p:nvPr/>
        </p:nvSpPr>
        <p:spPr>
          <a:xfrm>
            <a:off x="465557" y="2765586"/>
            <a:ext cx="8049600" cy="61552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-CZ" sz="2800" u="none" cap="none" strike="noStrike">
                <a:solidFill>
                  <a:srgbClr val="1F3664"/>
                </a:solidFill>
                <a:latin typeface="Verdana"/>
                <a:ea typeface="Verdana"/>
                <a:cs typeface="Verdana"/>
                <a:sym typeface="Verdana"/>
              </a:rPr>
              <a:t>Kdo si to má všechno pamatovat?</a:t>
            </a:r>
            <a:endParaRPr b="1" i="0" sz="2800" u="none" cap="none" strike="noStrike">
              <a:solidFill>
                <a:srgbClr val="1F36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3396343" cy="7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4477575"/>
            <a:ext cx="8839203" cy="5957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9"/>
          <p:cNvGrpSpPr/>
          <p:nvPr/>
        </p:nvGrpSpPr>
        <p:grpSpPr>
          <a:xfrm>
            <a:off x="3132884" y="89935"/>
            <a:ext cx="5357054" cy="4556190"/>
            <a:chOff x="395644" y="-246095"/>
            <a:chExt cx="5357054" cy="4556190"/>
          </a:xfrm>
        </p:grpSpPr>
        <p:sp>
          <p:nvSpPr>
            <p:cNvPr id="122" name="Google Shape;122;p9"/>
            <p:cNvSpPr/>
            <p:nvPr/>
          </p:nvSpPr>
          <p:spPr>
            <a:xfrm>
              <a:off x="2473523" y="1611147"/>
              <a:ext cx="1148953" cy="1148953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 txBox="1"/>
            <p:nvPr/>
          </p:nvSpPr>
          <p:spPr>
            <a:xfrm>
              <a:off x="2641783" y="1779407"/>
              <a:ext cx="812433" cy="812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Arial"/>
                <a:buNone/>
              </a:pPr>
              <a:r>
                <a:t/>
              </a:r>
              <a:endParaRPr b="1" i="0" sz="5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9"/>
            <p:cNvSpPr/>
            <p:nvPr/>
          </p:nvSpPr>
          <p:spPr>
            <a:xfrm rot="-5400000">
              <a:off x="2991993" y="1313323"/>
              <a:ext cx="112012" cy="3906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CC6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9"/>
            <p:cNvSpPr txBox="1"/>
            <p:nvPr/>
          </p:nvSpPr>
          <p:spPr>
            <a:xfrm rot="-5400000">
              <a:off x="3008795" y="1408254"/>
              <a:ext cx="78408" cy="23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1873333" y="-246095"/>
              <a:ext cx="2349333" cy="1645898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9"/>
            <p:cNvSpPr txBox="1"/>
            <p:nvPr/>
          </p:nvSpPr>
          <p:spPr>
            <a:xfrm>
              <a:off x="2217385" y="-5059"/>
              <a:ext cx="1661229" cy="1163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cs-CZ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Dlouhodobá podpora</a:t>
              </a: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 rot="9720000">
              <a:off x="3531768" y="1825695"/>
              <a:ext cx="45676" cy="3906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CC6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9"/>
            <p:cNvSpPr txBox="1"/>
            <p:nvPr/>
          </p:nvSpPr>
          <p:spPr>
            <a:xfrm rot="-1080000">
              <a:off x="3545136" y="1901707"/>
              <a:ext cx="31973" cy="23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3403365" y="865537"/>
              <a:ext cx="2349333" cy="1645898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9"/>
            <p:cNvSpPr txBox="1"/>
            <p:nvPr/>
          </p:nvSpPr>
          <p:spPr>
            <a:xfrm>
              <a:off x="3747417" y="1106573"/>
              <a:ext cx="1661229" cy="1163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cs-CZ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Mentorink, Koučink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3240000">
              <a:off x="3388233" y="2505189"/>
              <a:ext cx="67708" cy="3906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CC6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9"/>
            <p:cNvSpPr txBox="1"/>
            <p:nvPr/>
          </p:nvSpPr>
          <p:spPr>
            <a:xfrm rot="3240000">
              <a:off x="3392419" y="2575102"/>
              <a:ext cx="47396" cy="23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818944" y="2664197"/>
              <a:ext cx="2349333" cy="1645898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9"/>
            <p:cNvSpPr txBox="1"/>
            <p:nvPr/>
          </p:nvSpPr>
          <p:spPr>
            <a:xfrm>
              <a:off x="3162996" y="2905233"/>
              <a:ext cx="1661229" cy="1163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cs-CZ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Webináře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 rot="7560000">
              <a:off x="2640058" y="2505189"/>
              <a:ext cx="67708" cy="3906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CC6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9"/>
            <p:cNvSpPr txBox="1"/>
            <p:nvPr/>
          </p:nvSpPr>
          <p:spPr>
            <a:xfrm rot="-3240000">
              <a:off x="2656184" y="2575102"/>
              <a:ext cx="47396" cy="23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927721" y="2664197"/>
              <a:ext cx="2349333" cy="1645898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9"/>
            <p:cNvSpPr txBox="1"/>
            <p:nvPr/>
          </p:nvSpPr>
          <p:spPr>
            <a:xfrm>
              <a:off x="1271773" y="2905233"/>
              <a:ext cx="1661229" cy="1163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cs-CZ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Materiály</a:t>
              </a: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 rot="1354752">
              <a:off x="2530008" y="1782407"/>
              <a:ext cx="36094" cy="3906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CC6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9"/>
            <p:cNvSpPr txBox="1"/>
            <p:nvPr/>
          </p:nvSpPr>
          <p:spPr>
            <a:xfrm rot="1354752">
              <a:off x="2530423" y="1858457"/>
              <a:ext cx="25266" cy="2343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395644" y="748201"/>
              <a:ext cx="2349333" cy="1645898"/>
            </a:xfrm>
            <a:prstGeom prst="ellipse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9"/>
            <p:cNvSpPr txBox="1"/>
            <p:nvPr/>
          </p:nvSpPr>
          <p:spPr>
            <a:xfrm>
              <a:off x="739696" y="989237"/>
              <a:ext cx="1661229" cy="1163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cs-CZ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Benchlearning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" name="Google Shape;14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733" y="1477964"/>
            <a:ext cx="2187571" cy="2187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bol zvednutého palce se souvislou výplní" id="145" name="Google Shape;14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28040" y="201657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