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9" r:id="rId3"/>
    <p:sldId id="262" r:id="rId4"/>
    <p:sldId id="261" r:id="rId5"/>
    <p:sldId id="257" r:id="rId6"/>
    <p:sldId id="260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3"/>
  </p:normalViewPr>
  <p:slideViewPr>
    <p:cSldViewPr snapToGrid="0">
      <p:cViewPr varScale="1">
        <p:scale>
          <a:sx n="143" d="100"/>
          <a:sy n="143" d="100"/>
        </p:scale>
        <p:origin x="76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da201dca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eda201dca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5099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da201dca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eda201dca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869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da201dca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eda201dca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0494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da201dca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eda201dca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da201dca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eda201dca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762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renata.bilkova@h40.cz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54751" cy="7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477575"/>
            <a:ext cx="8839203" cy="59570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0" y="976775"/>
            <a:ext cx="9144000" cy="3424500"/>
          </a:xfrm>
          <a:prstGeom prst="rect">
            <a:avLst/>
          </a:prstGeom>
          <a:solidFill>
            <a:srgbClr val="1D23A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cs-CZ" sz="2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algn="ctr"/>
            <a:r>
              <a:rPr lang="cs-CZ" sz="2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Rozvoj digitálních kompetencí žáků a pedagogů prostřednictvím moderních technologií</a:t>
            </a:r>
          </a:p>
          <a:p>
            <a:pPr algn="ctr"/>
            <a:endParaRPr lang="cs-CZ" sz="2000" b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ctr"/>
            <a:r>
              <a:rPr lang="cs-CZ" sz="2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OSE Czech Republic </a:t>
            </a:r>
            <a:r>
              <a:rPr lang="cs-CZ" sz="2000" b="1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z.s</a:t>
            </a:r>
            <a:r>
              <a:rPr lang="cs-CZ" sz="2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algn="ctr"/>
            <a:r>
              <a:rPr lang="cs-CZ" sz="2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H40 </a:t>
            </a:r>
          </a:p>
          <a:p>
            <a:r>
              <a:rPr lang="cs-CZ" sz="2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54751" cy="7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477575"/>
            <a:ext cx="8839203" cy="59570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57525" y="2206375"/>
            <a:ext cx="8049600" cy="58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600" b="1" dirty="0">
                <a:solidFill>
                  <a:srgbClr val="1D23AA"/>
                </a:solidFill>
                <a:latin typeface="Verdana"/>
                <a:ea typeface="Verdana"/>
                <a:cs typeface="Verdana"/>
                <a:sym typeface="Verdana"/>
              </a:rPr>
              <a:t>Cíle </a:t>
            </a:r>
            <a:endParaRPr sz="2600" b="1" dirty="0">
              <a:solidFill>
                <a:srgbClr val="1D23A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57525" y="1285013"/>
            <a:ext cx="6578400" cy="646500"/>
          </a:xfrm>
          <a:prstGeom prst="rect">
            <a:avLst/>
          </a:prstGeom>
          <a:solidFill>
            <a:srgbClr val="1D23AA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Proč? </a:t>
            </a:r>
            <a:endParaRPr sz="3000" b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257525" y="2831124"/>
            <a:ext cx="8049600" cy="180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" sz="1300" dirty="0">
                <a:latin typeface="Verdana"/>
                <a:ea typeface="Verdana"/>
                <a:cs typeface="Verdana"/>
                <a:sym typeface="Verdana"/>
              </a:rPr>
              <a:t>Prevence negativního vlivu technologií na vztahy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" sz="1300" dirty="0">
                <a:latin typeface="Verdana"/>
                <a:ea typeface="Verdana"/>
                <a:cs typeface="Verdana"/>
                <a:sym typeface="Verdana"/>
              </a:rPr>
              <a:t>Rozvoj potenciálu a kompetencí jednotlivců směrem k praktickému využití digitálních technologií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" sz="1300" dirty="0">
                <a:latin typeface="Verdana"/>
                <a:ea typeface="Verdana"/>
                <a:cs typeface="Verdana"/>
                <a:sym typeface="Verdana"/>
              </a:rPr>
              <a:t>Praktické využití technologií a setkání s reálnými odborníky z oblasti digital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dirty="0">
                <a:latin typeface="Verdana"/>
                <a:ea typeface="Verdana"/>
                <a:cs typeface="Verdana"/>
                <a:sym typeface="Verdana"/>
              </a:rPr>
              <a:t>P</a:t>
            </a:r>
            <a:r>
              <a:rPr lang="cs" sz="1300" dirty="0">
                <a:latin typeface="Verdana"/>
                <a:ea typeface="Verdana"/>
                <a:cs typeface="Verdana"/>
                <a:sym typeface="Verdana"/>
              </a:rPr>
              <a:t>odpora pedagogů a rodičů v oblasti digitálních technologií a jejich role ve vzdělávání a osobním rozvoji dětí a dospívajících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" sz="1300" dirty="0">
                <a:latin typeface="Verdana"/>
                <a:ea typeface="Verdana"/>
                <a:cs typeface="Verdana"/>
                <a:sym typeface="Verdana"/>
              </a:rPr>
              <a:t>Dlouhodobá spolupráce se školami a odbornými partnery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" dirty="0"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2651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54751" cy="7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477575"/>
            <a:ext cx="8839203" cy="59570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57525" y="2206375"/>
            <a:ext cx="8049600" cy="58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600" b="1" dirty="0">
                <a:solidFill>
                  <a:srgbClr val="1D23AA"/>
                </a:solidFill>
                <a:latin typeface="Verdana"/>
                <a:ea typeface="Verdana"/>
                <a:cs typeface="Verdana"/>
                <a:sym typeface="Verdana"/>
              </a:rPr>
              <a:t>Aktivity </a:t>
            </a:r>
            <a:endParaRPr sz="2600" b="1" dirty="0">
              <a:solidFill>
                <a:srgbClr val="1D23A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57525" y="1285013"/>
            <a:ext cx="6578400" cy="646500"/>
          </a:xfrm>
          <a:prstGeom prst="rect">
            <a:avLst/>
          </a:prstGeom>
          <a:solidFill>
            <a:srgbClr val="1D23AA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Co? </a:t>
            </a:r>
            <a:endParaRPr sz="3000" b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257525" y="2831124"/>
            <a:ext cx="8049600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Verdana"/>
                <a:ea typeface="Verdana"/>
                <a:cs typeface="Verdana"/>
                <a:sym typeface="Verdana"/>
              </a:rPr>
              <a:t>Technologie 3D tisku a jeho využití ve vzdělávání a osobním rozvoji</a:t>
            </a:r>
            <a:endParaRPr lang="cs" dirty="0">
              <a:latin typeface="Verdana"/>
              <a:ea typeface="Verdana"/>
              <a:cs typeface="Verdana"/>
              <a:sym typeface="Verdan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Verdana"/>
                <a:ea typeface="Verdana"/>
                <a:cs typeface="Verdana"/>
                <a:sym typeface="Verdana"/>
              </a:rPr>
              <a:t>Virtuální realita, rozšířená realita a umělá inteligence v profesích i denním životě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Verdana"/>
                <a:ea typeface="Verdana"/>
                <a:cs typeface="Verdana"/>
                <a:sym typeface="Verdana"/>
              </a:rPr>
              <a:t>Audio, video, </a:t>
            </a:r>
            <a:r>
              <a:rPr lang="cs-CZ" dirty="0" err="1">
                <a:latin typeface="Verdana"/>
                <a:ea typeface="Verdana"/>
                <a:cs typeface="Verdana"/>
                <a:sym typeface="Verdana"/>
              </a:rPr>
              <a:t>streaming</a:t>
            </a:r>
            <a:r>
              <a:rPr lang="cs-CZ" dirty="0">
                <a:latin typeface="Verdana"/>
                <a:ea typeface="Verdana"/>
                <a:cs typeface="Verdana"/>
                <a:sym typeface="Verdana"/>
              </a:rPr>
              <a:t> a animace </a:t>
            </a:r>
            <a:endParaRPr lang="cs" dirty="0">
              <a:latin typeface="Verdana"/>
              <a:ea typeface="Verdana"/>
              <a:cs typeface="Verdana"/>
              <a:sym typeface="Verdan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" dirty="0">
                <a:latin typeface="Verdana"/>
                <a:ea typeface="Verdana"/>
                <a:cs typeface="Verdana"/>
                <a:sym typeface="Verdana"/>
              </a:rPr>
              <a:t>Kariérní poradenství s využitím 3D technologií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" dirty="0">
                <a:latin typeface="Verdana"/>
                <a:ea typeface="Verdana"/>
                <a:cs typeface="Verdana"/>
                <a:sym typeface="Verdana"/>
              </a:rPr>
              <a:t>Prevence nezdravého vztahu k technologiím, bezpečnost na internetu a digitální detox ve spolupráci s psychologem   </a:t>
            </a:r>
          </a:p>
        </p:txBody>
      </p:sp>
    </p:spTree>
    <p:extLst>
      <p:ext uri="{BB962C8B-B14F-4D97-AF65-F5344CB8AC3E}">
        <p14:creationId xmlns:p14="http://schemas.microsoft.com/office/powerpoint/2010/main" val="56446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54751" cy="7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477575"/>
            <a:ext cx="8839203" cy="59570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57525" y="2206375"/>
            <a:ext cx="8049600" cy="58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600" b="1" dirty="0">
                <a:solidFill>
                  <a:srgbClr val="1D23AA"/>
                </a:solidFill>
                <a:latin typeface="Verdana"/>
                <a:ea typeface="Verdana"/>
                <a:cs typeface="Verdana"/>
                <a:sym typeface="Verdana"/>
              </a:rPr>
              <a:t>Cílová skupina </a:t>
            </a:r>
            <a:endParaRPr sz="2600" b="1" dirty="0">
              <a:solidFill>
                <a:srgbClr val="1D23A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57525" y="1285013"/>
            <a:ext cx="6578400" cy="646500"/>
          </a:xfrm>
          <a:prstGeom prst="rect">
            <a:avLst/>
          </a:prstGeom>
          <a:solidFill>
            <a:srgbClr val="1D23AA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Pro koho? </a:t>
            </a:r>
            <a:endParaRPr sz="3000" b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257525" y="2831124"/>
            <a:ext cx="8049600" cy="1231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>
                <a:latin typeface="Verdana"/>
                <a:ea typeface="Verdana"/>
                <a:cs typeface="Verdana"/>
                <a:sym typeface="Verdana"/>
              </a:rPr>
              <a:t>ž</a:t>
            </a:r>
            <a:r>
              <a:rPr lang="cs" sz="1700" dirty="0">
                <a:latin typeface="Verdana"/>
                <a:ea typeface="Verdana"/>
                <a:cs typeface="Verdana"/>
                <a:sym typeface="Verdana"/>
              </a:rPr>
              <a:t>áci 2. stupně ZŠ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>
                <a:latin typeface="Verdana"/>
                <a:ea typeface="Verdana"/>
                <a:cs typeface="Verdana"/>
                <a:sym typeface="Verdana"/>
              </a:rPr>
              <a:t>s</a:t>
            </a:r>
            <a:r>
              <a:rPr lang="cs" sz="1700" dirty="0">
                <a:latin typeface="Verdana"/>
                <a:ea typeface="Verdana"/>
                <a:cs typeface="Verdana"/>
                <a:sym typeface="Verdana"/>
              </a:rPr>
              <a:t>tudenti SŠ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>
                <a:latin typeface="Verdana"/>
                <a:ea typeface="Verdana"/>
                <a:cs typeface="Verdana"/>
                <a:sym typeface="Verdana"/>
              </a:rPr>
              <a:t>p</a:t>
            </a:r>
            <a:r>
              <a:rPr lang="cs" sz="1700" dirty="0">
                <a:latin typeface="Verdana"/>
                <a:ea typeface="Verdana"/>
                <a:cs typeface="Verdana"/>
                <a:sym typeface="Verdana"/>
              </a:rPr>
              <a:t>edagogové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>
                <a:latin typeface="Verdana"/>
                <a:ea typeface="Verdana"/>
                <a:cs typeface="Verdana"/>
                <a:sym typeface="Verdana"/>
              </a:rPr>
              <a:t>r</a:t>
            </a:r>
            <a:r>
              <a:rPr lang="cs" sz="1700" dirty="0">
                <a:latin typeface="Verdana"/>
                <a:ea typeface="Verdana"/>
                <a:cs typeface="Verdana"/>
                <a:sym typeface="Verdana"/>
              </a:rPr>
              <a:t>odiče  </a:t>
            </a:r>
          </a:p>
        </p:txBody>
      </p:sp>
    </p:spTree>
    <p:extLst>
      <p:ext uri="{BB962C8B-B14F-4D97-AF65-F5344CB8AC3E}">
        <p14:creationId xmlns:p14="http://schemas.microsoft.com/office/powerpoint/2010/main" val="3191721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54751" cy="7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477575"/>
            <a:ext cx="8839203" cy="59570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57525" y="2206375"/>
            <a:ext cx="8049600" cy="58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600" b="1" dirty="0">
                <a:solidFill>
                  <a:srgbClr val="1D23AA"/>
                </a:solidFill>
                <a:latin typeface="Verdana"/>
                <a:ea typeface="Verdana"/>
                <a:cs typeface="Verdana"/>
                <a:sym typeface="Verdana"/>
              </a:rPr>
              <a:t>Hala 40 – Pražská tržnice – Praha 7  </a:t>
            </a:r>
            <a:endParaRPr sz="2600" b="1" dirty="0">
              <a:solidFill>
                <a:srgbClr val="1D23A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57525" y="1285013"/>
            <a:ext cx="6578400" cy="646500"/>
          </a:xfrm>
          <a:prstGeom prst="rect">
            <a:avLst/>
          </a:prstGeom>
          <a:solidFill>
            <a:srgbClr val="1D23AA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Kde? </a:t>
            </a:r>
            <a:endParaRPr sz="3000" b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257525" y="2849660"/>
            <a:ext cx="80496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Verdana"/>
                <a:ea typeface="Verdana"/>
                <a:cs typeface="Verdana"/>
                <a:sym typeface="Verdana"/>
              </a:rPr>
              <a:t>kreativní inkubátor se zaměřením na </a:t>
            </a:r>
            <a:r>
              <a:rPr lang="cs-CZ" dirty="0" err="1">
                <a:latin typeface="Verdana"/>
                <a:ea typeface="Verdana"/>
                <a:cs typeface="Verdana"/>
                <a:sym typeface="Verdana"/>
              </a:rPr>
              <a:t>Art&amp;Digital</a:t>
            </a:r>
            <a:endParaRPr lang="cs" dirty="0">
              <a:latin typeface="Verdana"/>
              <a:ea typeface="Verdana"/>
              <a:cs typeface="Verdana"/>
              <a:sym typeface="Verdan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Verdana"/>
                <a:ea typeface="Verdana"/>
                <a:cs typeface="Verdana"/>
                <a:sym typeface="Verdana"/>
              </a:rPr>
              <a:t>k</a:t>
            </a:r>
            <a:r>
              <a:rPr lang="cs" dirty="0">
                <a:latin typeface="Verdana"/>
                <a:ea typeface="Verdana"/>
                <a:cs typeface="Verdana"/>
                <a:sym typeface="Verdana"/>
              </a:rPr>
              <a:t>omunitní prostor pro rodiny s dětmi a mladé lidi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Verdana"/>
                <a:ea typeface="Verdana"/>
                <a:cs typeface="Verdana"/>
                <a:sym typeface="Verdana"/>
              </a:rPr>
              <a:t>n</a:t>
            </a:r>
            <a:r>
              <a:rPr lang="cs" dirty="0">
                <a:latin typeface="Verdana"/>
                <a:ea typeface="Verdana"/>
                <a:cs typeface="Verdana"/>
                <a:sym typeface="Verdana"/>
              </a:rPr>
              <a:t>etradiční propojení vzdělávání – kreativity – umění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Verdana"/>
                <a:ea typeface="Verdana"/>
                <a:cs typeface="Verdana"/>
                <a:sym typeface="Verdana"/>
              </a:rPr>
              <a:t>t</a:t>
            </a:r>
            <a:r>
              <a:rPr lang="cs" dirty="0">
                <a:latin typeface="Verdana"/>
                <a:ea typeface="Verdana"/>
                <a:cs typeface="Verdana"/>
                <a:sym typeface="Verdana"/>
              </a:rPr>
              <a:t>echnologická infrastruktura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54751" cy="7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477575"/>
            <a:ext cx="8839203" cy="59570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57525" y="2206375"/>
            <a:ext cx="8049600" cy="58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600" b="1" dirty="0">
                <a:solidFill>
                  <a:srgbClr val="1D23AA"/>
                </a:solidFill>
                <a:latin typeface="Verdana"/>
                <a:ea typeface="Verdana"/>
                <a:cs typeface="Verdana"/>
                <a:sym typeface="Verdana"/>
              </a:rPr>
              <a:t>Kontakty</a:t>
            </a:r>
            <a:endParaRPr sz="2600" b="1" dirty="0">
              <a:solidFill>
                <a:srgbClr val="1D23A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57525" y="1285013"/>
            <a:ext cx="6578400" cy="646500"/>
          </a:xfrm>
          <a:prstGeom prst="rect">
            <a:avLst/>
          </a:prstGeom>
          <a:solidFill>
            <a:srgbClr val="1D23AA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Kdo? </a:t>
            </a:r>
            <a:endParaRPr sz="3000" b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257525" y="2831124"/>
            <a:ext cx="8049600" cy="1492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" sz="1700" dirty="0">
                <a:latin typeface="Verdana"/>
                <a:ea typeface="Verdana"/>
                <a:cs typeface="Verdana"/>
                <a:sym typeface="Verdana"/>
              </a:rPr>
              <a:t>Renáta Bílková, </a:t>
            </a:r>
            <a:r>
              <a:rPr lang="cs" sz="1700" dirty="0">
                <a:latin typeface="Verdana"/>
                <a:ea typeface="Verdana"/>
                <a:cs typeface="Verdana"/>
                <a:sym typeface="Verdana"/>
                <a:hlinkClick r:id="rId5"/>
              </a:rPr>
              <a:t>renata.bilkova@h40.cz</a:t>
            </a:r>
            <a:r>
              <a:rPr lang="cs" sz="1700" dirty="0">
                <a:latin typeface="Verdana"/>
                <a:ea typeface="Verdana"/>
                <a:cs typeface="Verdana"/>
                <a:sym typeface="Verdana"/>
              </a:rPr>
              <a:t>, 774 599 589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" sz="1700" dirty="0">
                <a:latin typeface="Verdana"/>
                <a:ea typeface="Verdana"/>
                <a:cs typeface="Verdana"/>
                <a:sym typeface="Verdana"/>
              </a:rPr>
              <a:t>hala 40, Pražská tržnice, Bubenské nábřeží 306/13, 170 00 P</a:t>
            </a:r>
            <a:r>
              <a:rPr lang="cs-CZ" sz="1700" dirty="0" err="1">
                <a:latin typeface="Verdana"/>
                <a:ea typeface="Verdana"/>
                <a:cs typeface="Verdana"/>
                <a:sym typeface="Verdana"/>
              </a:rPr>
              <a:t>r</a:t>
            </a:r>
            <a:r>
              <a:rPr lang="cs" sz="1700" dirty="0">
                <a:latin typeface="Verdana"/>
                <a:ea typeface="Verdana"/>
                <a:cs typeface="Verdana"/>
                <a:sym typeface="Verdana"/>
              </a:rPr>
              <a:t>aha 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" sz="1700" dirty="0">
              <a:latin typeface="Verdana"/>
              <a:ea typeface="Verdana"/>
              <a:cs typeface="Verdana"/>
              <a:sym typeface="Verdan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>
                <a:latin typeface="Verdana"/>
                <a:ea typeface="Verdana"/>
                <a:cs typeface="Verdana"/>
                <a:sym typeface="Verdana"/>
              </a:rPr>
              <a:t>www.h40.cz</a:t>
            </a:r>
            <a:r>
              <a:rPr lang="cs" sz="1700" dirty="0">
                <a:latin typeface="Verdana"/>
                <a:ea typeface="Verdana"/>
                <a:cs typeface="Verdana"/>
                <a:sym typeface="Verdana"/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" sz="1700" dirty="0">
                <a:latin typeface="Verdana"/>
                <a:ea typeface="Verdana"/>
                <a:cs typeface="Verdana"/>
                <a:sym typeface="Verdana"/>
              </a:rPr>
              <a:t>IG h40_prostor </a:t>
            </a:r>
          </a:p>
        </p:txBody>
      </p:sp>
    </p:spTree>
    <p:extLst>
      <p:ext uri="{BB962C8B-B14F-4D97-AF65-F5344CB8AC3E}">
        <p14:creationId xmlns:p14="http://schemas.microsoft.com/office/powerpoint/2010/main" val="109472657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233</Words>
  <Application>Microsoft Macintosh PowerPoint</Application>
  <PresentationFormat>Předvádění na obrazovce (16:9)</PresentationFormat>
  <Paragraphs>40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Verdana</vt:lpstr>
      <vt:lpstr>Simple Light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Uživatel Microsoft Office</cp:lastModifiedBy>
  <cp:revision>4</cp:revision>
  <dcterms:modified xsi:type="dcterms:W3CDTF">2021-09-20T21:36:17Z</dcterms:modified>
</cp:coreProperties>
</file>