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4" r:id="rId6"/>
    <p:sldId id="265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803"/>
  </p:normalViewPr>
  <p:slideViewPr>
    <p:cSldViewPr snapToGrid="0">
      <p:cViewPr varScale="1">
        <p:scale>
          <a:sx n="143" d="100"/>
          <a:sy n="143" d="100"/>
        </p:scale>
        <p:origin x="4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59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197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53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da201dc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da201dc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41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da201dca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da201dca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89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Veronika.haissingerova@ruk.cuni.cz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Jan.vesely@ruk.cuni.c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veronika.haissingerova@ruk.cuni.cz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976775"/>
            <a:ext cx="9144000" cy="3424500"/>
          </a:xfrm>
          <a:prstGeom prst="rect">
            <a:avLst/>
          </a:prstGeom>
          <a:solidFill>
            <a:srgbClr val="1D23A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95171" y="1277026"/>
            <a:ext cx="6578400" cy="22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3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Klíčová aktivita projektu: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6.3 Podnikavost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3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2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06028" y="1068107"/>
            <a:ext cx="8049600" cy="64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Základní informace:</a:t>
            </a:r>
            <a:endParaRPr sz="30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06028" y="1881914"/>
            <a:ext cx="8049600" cy="321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b="1" dirty="0">
                <a:latin typeface="Verdana"/>
                <a:ea typeface="Verdana"/>
                <a:cs typeface="Verdana"/>
                <a:sym typeface="Verdana"/>
              </a:rPr>
              <a:t>Realizátor: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dirty="0">
                <a:latin typeface="Verdana"/>
                <a:ea typeface="Verdana"/>
                <a:cs typeface="Verdana"/>
                <a:sym typeface="Verdana"/>
              </a:rPr>
              <a:t>Inovační laboratoř UK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i="1" dirty="0">
                <a:latin typeface="Verdana"/>
                <a:ea typeface="Verdana"/>
                <a:cs typeface="Verdana"/>
                <a:sym typeface="Verdana"/>
              </a:rPr>
              <a:t>Centrum pro přenos poznatků a technologií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b="1" dirty="0">
                <a:latin typeface="Verdana"/>
                <a:ea typeface="Verdana"/>
                <a:cs typeface="Verdana"/>
                <a:sym typeface="Verdana"/>
              </a:rPr>
              <a:t>Kontaktní osoba: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dirty="0">
                <a:latin typeface="Verdana"/>
                <a:ea typeface="Verdana"/>
                <a:cs typeface="Verdana"/>
                <a:sym typeface="Verdana"/>
              </a:rPr>
              <a:t>Veronika Haissingerová</a:t>
            </a:r>
          </a:p>
          <a:p>
            <a:pPr lvl="0"/>
            <a:r>
              <a:rPr lang="cs" sz="2000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veronika.haissingerova@ruk.cuni.cz</a:t>
            </a:r>
            <a:r>
              <a:rPr lang="cs" sz="2000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" sz="2000" dirty="0">
                <a:latin typeface="Verdana"/>
                <a:ea typeface="Verdana"/>
                <a:cs typeface="Verdana"/>
                <a:sym typeface="Verdana"/>
              </a:rPr>
              <a:t>/ + 420 728 956 083 </a:t>
            </a:r>
            <a:r>
              <a:rPr lang="en-CZ" b="1" dirty="0"/>
              <a:t> </a:t>
            </a:r>
            <a:endParaRPr lang="cs" sz="2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7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Picture 2" descr="Text&#10;&#10;Description automatically generated">
            <a:extLst>
              <a:ext uri="{FF2B5EF4-FFF2-40B4-BE49-F238E27FC236}">
                <a16:creationId xmlns:a16="http://schemas.microsoft.com/office/drawing/2014/main" id="{810F2539-2122-4C13-BEF0-69EEB651D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625" y="720087"/>
            <a:ext cx="2485770" cy="646300"/>
          </a:xfrm>
          <a:prstGeom prst="rect">
            <a:avLst/>
          </a:prstGeom>
        </p:spPr>
      </p:pic>
      <p:pic>
        <p:nvPicPr>
          <p:cNvPr id="7" name="Picture 4" descr="Text&#10;&#10;Description automatically generated">
            <a:extLst>
              <a:ext uri="{FF2B5EF4-FFF2-40B4-BE49-F238E27FC236}">
                <a16:creationId xmlns:a16="http://schemas.microsoft.com/office/drawing/2014/main" id="{79CA07E0-0D4A-4FF7-A88C-A097E95B3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2535" y="1542160"/>
            <a:ext cx="1146927" cy="11469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06028" y="756035"/>
            <a:ext cx="8049600" cy="22467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" sz="30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Inovační laboratoř</a:t>
            </a:r>
          </a:p>
          <a:p>
            <a:pPr lvl="0"/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Centrum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praktického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vzdělávání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v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oblastech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podnikavosti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 a 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digitální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i="1" dirty="0" err="1">
                <a:solidFill>
                  <a:schemeClr val="bg1">
                    <a:lumMod val="50000"/>
                  </a:schemeClr>
                </a:solidFill>
              </a:rPr>
              <a:t>gramotnosti</a:t>
            </a:r>
            <a:endParaRPr lang="cs" sz="1200" i="1" dirty="0">
              <a:solidFill>
                <a:schemeClr val="bg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30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30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90869" y="1583198"/>
            <a:ext cx="8049600" cy="364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Rozjeď projekt!</a:t>
            </a:r>
          </a:p>
          <a:p>
            <a:r>
              <a:rPr lang="en-CZ" i="1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CZ" sz="1200" i="1" dirty="0">
                <a:solidFill>
                  <a:schemeClr val="bg1">
                    <a:lumMod val="50000"/>
                  </a:schemeClr>
                </a:solidFill>
              </a:rPr>
              <a:t>Od nápadu k produktu, službě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Elements of AI</a:t>
            </a:r>
          </a:p>
          <a:p>
            <a:r>
              <a:rPr lang="en-CZ" i="1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CZ" sz="1200" i="1" dirty="0">
                <a:solidFill>
                  <a:schemeClr val="bg1">
                    <a:lumMod val="50000"/>
                  </a:schemeClr>
                </a:solidFill>
              </a:rPr>
              <a:t>Jak nás ovlivňuje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Map the System </a:t>
            </a:r>
          </a:p>
          <a:p>
            <a:r>
              <a:rPr lang="en-CZ" i="1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CZ" sz="1200" i="1" dirty="0">
                <a:solidFill>
                  <a:schemeClr val="bg1">
                    <a:lumMod val="50000"/>
                  </a:schemeClr>
                </a:solidFill>
              </a:rPr>
              <a:t>Úvod do systémového myšlení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Přednášky, diskuze</a:t>
            </a:r>
          </a:p>
          <a:p>
            <a:endParaRPr lang="en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Partnerské akce, hackathony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7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6644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800296" y="921782"/>
            <a:ext cx="8049600" cy="64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 aktivity:</a:t>
            </a:r>
            <a:endParaRPr sz="30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800296" y="1448281"/>
            <a:ext cx="80496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7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A50B2-8AE8-E348-874D-BEE889CF10A5}"/>
              </a:ext>
            </a:extLst>
          </p:cNvPr>
          <p:cNvSpPr txBox="1"/>
          <p:nvPr/>
        </p:nvSpPr>
        <p:spPr>
          <a:xfrm>
            <a:off x="800296" y="1589264"/>
            <a:ext cx="6363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000" dirty="0">
                <a:latin typeface="+mj-lt"/>
              </a:rPr>
              <a:t>Cílem aktivity je přinést inspiraci a příklady dobré praxe z oblasti výuky podnikavosti.  </a:t>
            </a:r>
          </a:p>
          <a:p>
            <a:endParaRPr lang="en-CZ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A766C-40B0-A144-9AD0-CA5621AEE5EC}"/>
              </a:ext>
            </a:extLst>
          </p:cNvPr>
          <p:cNvSpPr txBox="1"/>
          <p:nvPr/>
        </p:nvSpPr>
        <p:spPr>
          <a:xfrm>
            <a:off x="800296" y="2633421"/>
            <a:ext cx="62321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Cílová skupina:</a:t>
            </a:r>
          </a:p>
          <a:p>
            <a:r>
              <a:rPr lang="cs-CZ" sz="30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63CF8-D4F7-614B-83DF-6CE4ECB7C893}"/>
              </a:ext>
            </a:extLst>
          </p:cNvPr>
          <p:cNvSpPr txBox="1"/>
          <p:nvPr/>
        </p:nvSpPr>
        <p:spPr>
          <a:xfrm>
            <a:off x="800296" y="3302135"/>
            <a:ext cx="5043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000" dirty="0">
                <a:latin typeface="+mj-lt"/>
              </a:rPr>
              <a:t>Pedagogové na základních a středních školách, budoucí pedagogové</a:t>
            </a:r>
          </a:p>
        </p:txBody>
      </p:sp>
    </p:spTree>
    <p:extLst>
      <p:ext uri="{BB962C8B-B14F-4D97-AF65-F5344CB8AC3E}">
        <p14:creationId xmlns:p14="http://schemas.microsoft.com/office/powerpoint/2010/main" val="217969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06028" y="900600"/>
            <a:ext cx="8049600" cy="64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Výstupy:</a:t>
            </a:r>
            <a:endParaRPr sz="30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06028" y="1791181"/>
            <a:ext cx="8049600" cy="290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sz="2000" dirty="0"/>
              <a:t>20 odborných podcastů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sz="2000" dirty="0"/>
              <a:t>4 workshopy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</a:t>
            </a:r>
            <a:r>
              <a:rPr lang="en-CZ" sz="2000" dirty="0"/>
              <a:t>táže pro budoucí pedagogické pracovníky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7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0394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06028" y="900600"/>
            <a:ext cx="8049600" cy="64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 b="1" dirty="0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Spolupráce:</a:t>
            </a:r>
            <a:endParaRPr sz="3000" b="1" dirty="0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06028" y="1791181"/>
            <a:ext cx="8049600" cy="321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Verdana"/>
                <a:cs typeface="Verdana"/>
                <a:sym typeface="Verdana"/>
              </a:rPr>
              <a:t>Letní </a:t>
            </a:r>
            <a:r>
              <a:rPr lang="cs-CZ" sz="2000" dirty="0" err="1">
                <a:latin typeface="+mj-lt"/>
                <a:ea typeface="Verdana"/>
                <a:cs typeface="Verdana"/>
                <a:sym typeface="Verdana"/>
              </a:rPr>
              <a:t>Bootcampy</a:t>
            </a:r>
            <a:r>
              <a:rPr lang="cs-CZ" sz="2000" dirty="0">
                <a:latin typeface="+mj-lt"/>
                <a:ea typeface="Verdana"/>
                <a:cs typeface="Verdana"/>
                <a:sym typeface="Verdana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>
              <a:latin typeface="+mj-lt"/>
              <a:ea typeface="Verdana"/>
              <a:cs typeface="Verdana"/>
              <a:sym typeface="Verdana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Verdana"/>
                <a:cs typeface="Verdana"/>
                <a:sym typeface="Verdana"/>
              </a:rPr>
              <a:t>Roadshow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>
              <a:latin typeface="+mj-lt"/>
              <a:ea typeface="Verdana"/>
              <a:cs typeface="Verdana"/>
              <a:sym typeface="Verdana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Verdana"/>
                <a:cs typeface="Verdana"/>
                <a:sym typeface="Verdana"/>
              </a:rPr>
              <a:t>Závěrečná konference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000" dirty="0">
              <a:latin typeface="+mj-lt"/>
              <a:ea typeface="Verdana"/>
              <a:cs typeface="Verdana"/>
              <a:sym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+mj-lt"/>
                <a:ea typeface="Verdana"/>
                <a:cs typeface="Verdana"/>
                <a:sym typeface="Verdana"/>
              </a:rPr>
              <a:t>Networking</a:t>
            </a:r>
            <a:r>
              <a:rPr lang="cs-CZ" sz="2000" dirty="0">
                <a:latin typeface="+mj-lt"/>
                <a:ea typeface="Verdana"/>
                <a:cs typeface="Verdana"/>
                <a:sym typeface="Verdana"/>
              </a:rPr>
              <a:t>, spolutvorba sítě aktivních pedagogů</a:t>
            </a:r>
            <a:endParaRPr lang="en-CZ" sz="20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2000"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 sz="17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8624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73;p15">
            <a:extLst>
              <a:ext uri="{FF2B5EF4-FFF2-40B4-BE49-F238E27FC236}">
                <a16:creationId xmlns:a16="http://schemas.microsoft.com/office/drawing/2014/main" id="{779967FE-4C2E-4DA1-A61D-6AAD382989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3572"/>
          <a:stretch/>
        </p:blipFill>
        <p:spPr>
          <a:xfrm>
            <a:off x="0" y="976775"/>
            <a:ext cx="9144000" cy="34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DBC83A-26EB-F94F-8D91-665087BF12A6}"/>
              </a:ext>
            </a:extLst>
          </p:cNvPr>
          <p:cNvSpPr txBox="1"/>
          <p:nvPr/>
        </p:nvSpPr>
        <p:spPr>
          <a:xfrm>
            <a:off x="409904" y="1492469"/>
            <a:ext cx="4698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1800" b="1" dirty="0"/>
              <a:t>Veronika Haissingerová</a:t>
            </a:r>
          </a:p>
          <a:p>
            <a:r>
              <a:rPr lang="en-GB" sz="1800" dirty="0"/>
              <a:t>P</a:t>
            </a:r>
            <a:r>
              <a:rPr lang="en-CZ" sz="1800" dirty="0"/>
              <a:t>rojektová manažerka Inovační laboratoře</a:t>
            </a:r>
          </a:p>
          <a:p>
            <a:r>
              <a:rPr lang="en-GB" sz="1800" dirty="0">
                <a:solidFill>
                  <a:srgbClr val="0097A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lang="en-CZ" sz="1800" dirty="0">
                <a:solidFill>
                  <a:srgbClr val="1D23AA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eronika.haissingerova@ruk.cuni.cz</a:t>
            </a:r>
            <a:endParaRPr lang="en-CZ" sz="1800" dirty="0">
              <a:solidFill>
                <a:srgbClr val="1D23AA"/>
              </a:solidFill>
            </a:endParaRPr>
          </a:p>
          <a:p>
            <a:endParaRPr lang="en-CZ" sz="1800" dirty="0"/>
          </a:p>
          <a:p>
            <a:endParaRPr lang="en-CZ" sz="1800" dirty="0"/>
          </a:p>
          <a:p>
            <a:r>
              <a:rPr lang="en-CZ" sz="1800" b="1" dirty="0"/>
              <a:t>Jan Veselý</a:t>
            </a:r>
          </a:p>
          <a:p>
            <a:r>
              <a:rPr lang="en-CZ" sz="1800" dirty="0"/>
              <a:t>Vedoucí Inovační laboratoře</a:t>
            </a:r>
          </a:p>
          <a:p>
            <a:r>
              <a:rPr lang="en-GB" sz="1800" dirty="0">
                <a:solidFill>
                  <a:srgbClr val="0097A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lang="en-CZ" sz="1800" dirty="0">
                <a:solidFill>
                  <a:srgbClr val="1D23AA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an.vesely@ruk.cuni.cz</a:t>
            </a:r>
            <a:endParaRPr lang="en-CZ" sz="1800" dirty="0">
              <a:solidFill>
                <a:srgbClr val="1D23AA"/>
              </a:solidFill>
            </a:endParaRPr>
          </a:p>
          <a:p>
            <a:endParaRPr lang="en-CZ" sz="1800" dirty="0"/>
          </a:p>
        </p:txBody>
      </p:sp>
    </p:spTree>
    <p:extLst>
      <p:ext uri="{BB962C8B-B14F-4D97-AF65-F5344CB8AC3E}">
        <p14:creationId xmlns:p14="http://schemas.microsoft.com/office/powerpoint/2010/main" val="36793948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172</Words>
  <Application>Microsoft Office PowerPoint</Application>
  <PresentationFormat>Předvádění na obrazovce (16:9)</PresentationFormat>
  <Paragraphs>59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Verdana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Igor Cerveny</cp:lastModifiedBy>
  <cp:revision>10</cp:revision>
  <dcterms:modified xsi:type="dcterms:W3CDTF">2021-09-20T19:49:50Z</dcterms:modified>
</cp:coreProperties>
</file>