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názvu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Text názvu</a:t>
            </a:r>
          </a:p>
        </p:txBody>
      </p:sp>
      <p:sp>
        <p:nvSpPr>
          <p:cNvPr id="92" name="Text úrovně 1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Text názvu</a:t>
            </a:r>
          </a:p>
        </p:txBody>
      </p:sp>
      <p:sp>
        <p:nvSpPr>
          <p:cNvPr id="2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9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8" name="Text úrovně 1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9" name="Google Shape;23;p5"/>
          <p:cNvSpPr txBox="1"/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názvu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56" name="Text úrovně 1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názvu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6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" name="Text názvu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Text názvu</a:t>
            </a:r>
          </a:p>
        </p:txBody>
      </p:sp>
      <p:sp>
        <p:nvSpPr>
          <p:cNvPr id="74" name="Text úrovně 1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5" name="Google Shape;39;p9"/>
          <p:cNvSpPr txBox="1"/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úrovně 1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 fontScale="100000" lnSpcReduction="0"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54;p13" descr="Google Shape;5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954751" cy="74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55;p13" descr="Google Shape;5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4477575"/>
            <a:ext cx="8839204" cy="595705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Google Shape;56;p13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" name="Google Shape;57;p13"/>
          <p:cNvSpPr txBox="1"/>
          <p:nvPr/>
        </p:nvSpPr>
        <p:spPr>
          <a:xfrm>
            <a:off x="317750" y="1565199"/>
            <a:ext cx="6578401" cy="155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Klíčová aktivita projektu:</a:t>
            </a:r>
          </a:p>
          <a:p>
            <a:pPr>
              <a:defRPr b="1"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2.1 - Kyberšikana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62;p14" descr="Google Shape;62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954751" cy="74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Google Shape;63;p14" descr="Google Shape;63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4477575"/>
            <a:ext cx="8839204" cy="59570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Google Shape;64;p14"/>
          <p:cNvSpPr txBox="1"/>
          <p:nvPr/>
        </p:nvSpPr>
        <p:spPr>
          <a:xfrm>
            <a:off x="244175" y="1063469"/>
            <a:ext cx="8049602" cy="586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260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Základní info</a:t>
            </a:r>
          </a:p>
        </p:txBody>
      </p:sp>
      <p:sp>
        <p:nvSpPr>
          <p:cNvPr id="117" name="Google Shape;66;p14"/>
          <p:cNvSpPr txBox="1"/>
          <p:nvPr/>
        </p:nvSpPr>
        <p:spPr>
          <a:xfrm>
            <a:off x="244175" y="1811338"/>
            <a:ext cx="8049602" cy="2316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700">
                <a:latin typeface="Verdana"/>
                <a:ea typeface="Verdana"/>
                <a:cs typeface="Verdana"/>
                <a:sym typeface="Verdana"/>
              </a:defRPr>
            </a:pPr>
            <a:r>
              <a:t>Realizátor: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Pedagogická fakulta - Univerzity Karlovy</a:t>
            </a:r>
          </a:p>
          <a:p>
            <a:pPr>
              <a:defRPr b="1" i="1" sz="17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Katedra psychologie </a:t>
            </a:r>
          </a:p>
          <a:p>
            <a:pPr>
              <a:defRPr i="1" sz="17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ve spolupráci napříč univerzitou i s externími partnery</a:t>
            </a:r>
          </a:p>
          <a:p>
            <a:pPr>
              <a:defRPr sz="17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b="1" i="1" sz="1700">
                <a:latin typeface="Verdana"/>
                <a:ea typeface="Verdana"/>
                <a:cs typeface="Verdana"/>
                <a:sym typeface="Verdana"/>
              </a:defRPr>
            </a:pPr>
            <a:r>
              <a:t>Hl. kontakt:</a:t>
            </a:r>
          </a:p>
          <a:p>
            <a:pPr>
              <a:defRPr i="1" sz="170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olga.kucerova@pedf.cuni.cz </a:t>
            </a:r>
            <a:r>
              <a:rPr>
                <a:solidFill>
                  <a:srgbClr val="808080"/>
                </a:solidFill>
              </a:rPr>
              <a:t>/ 221 900 514</a:t>
            </a:r>
            <a:br>
              <a:rPr>
                <a:solidFill>
                  <a:srgbClr val="808080"/>
                </a:solidFill>
              </a:rPr>
            </a:br>
            <a:r>
              <a:rPr>
                <a:solidFill>
                  <a:srgbClr val="808080"/>
                </a:solidFill>
              </a:rPr>
              <a:t>koordinátorka projektu </a:t>
            </a:r>
          </a:p>
        </p:txBody>
      </p:sp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0753" y="327524"/>
            <a:ext cx="2527359" cy="2527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62;p14" descr="Google Shape;62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954751" cy="74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Google Shape;63;p14" descr="Google Shape;63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4477575"/>
            <a:ext cx="8839204" cy="59570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4;p14"/>
          <p:cNvSpPr txBox="1"/>
          <p:nvPr/>
        </p:nvSpPr>
        <p:spPr>
          <a:xfrm>
            <a:off x="244175" y="1063469"/>
            <a:ext cx="8049602" cy="586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260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Cíl aktivity</a:t>
            </a:r>
          </a:p>
        </p:txBody>
      </p:sp>
      <p:sp>
        <p:nvSpPr>
          <p:cNvPr id="123" name="Google Shape;66;p14"/>
          <p:cNvSpPr txBox="1"/>
          <p:nvPr/>
        </p:nvSpPr>
        <p:spPr>
          <a:xfrm>
            <a:off x="244175" y="1811338"/>
            <a:ext cx="8049602" cy="178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Prevence sociálně patologických jevů a podpora bezpečného chování </a:t>
            </a:r>
            <a:br/>
            <a:r>
              <a:t>a vztahů v online prostředí.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Nabídnutý program je zaměřen na téma kyberšikany u CS žáků </a:t>
            </a:r>
            <a:br/>
            <a:r>
              <a:t>a studentů (MŠ, ZŠ, SŠ, VOŠ) a rozvíjení bezpečného chování v online prostředí.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62;p14" descr="Google Shape;62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954751" cy="74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3;p14" descr="Google Shape;63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4477575"/>
            <a:ext cx="8839204" cy="59570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Google Shape;64;p14"/>
          <p:cNvSpPr txBox="1"/>
          <p:nvPr/>
        </p:nvSpPr>
        <p:spPr>
          <a:xfrm>
            <a:off x="244175" y="1063469"/>
            <a:ext cx="8049602" cy="586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260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Cílová skupina</a:t>
            </a:r>
          </a:p>
        </p:txBody>
      </p:sp>
      <p:sp>
        <p:nvSpPr>
          <p:cNvPr id="128" name="Google Shape;66;p14"/>
          <p:cNvSpPr txBox="1"/>
          <p:nvPr/>
        </p:nvSpPr>
        <p:spPr>
          <a:xfrm>
            <a:off x="244175" y="1811338"/>
            <a:ext cx="8049602" cy="204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Třídní učitelé/pracovníci ŠPP – metodik prevence, výchovný poradce, školní metodik prevence.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Všechny podpořené osoby absolvují program o maximální délce </a:t>
            </a:r>
            <a:br/>
            <a:r>
              <a:t>30 hodin.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b="1" sz="1700">
                <a:latin typeface="Verdana"/>
                <a:ea typeface="Verdana"/>
                <a:cs typeface="Verdana"/>
                <a:sym typeface="Verdana"/>
              </a:defRPr>
            </a:pPr>
            <a:r>
              <a:t>Realizace projektu: školní rok 2021/2022 až 2022/2023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62;p14" descr="Google Shape;62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954751" cy="74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Google Shape;63;p14" descr="Google Shape;63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4477575"/>
            <a:ext cx="8839204" cy="59570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Google Shape;64;p14"/>
          <p:cNvSpPr txBox="1"/>
          <p:nvPr/>
        </p:nvSpPr>
        <p:spPr>
          <a:xfrm>
            <a:off x="244174" y="1063469"/>
            <a:ext cx="8839205" cy="5860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260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Struktura programu </a:t>
            </a:r>
            <a:r>
              <a:rPr b="0"/>
              <a:t>(forma poskytnuté podpory)</a:t>
            </a:r>
          </a:p>
        </p:txBody>
      </p:sp>
      <p:sp>
        <p:nvSpPr>
          <p:cNvPr id="133" name="Google Shape;66;p14"/>
          <p:cNvSpPr txBox="1"/>
          <p:nvPr/>
        </p:nvSpPr>
        <p:spPr>
          <a:xfrm>
            <a:off x="244175" y="1811338"/>
            <a:ext cx="8049602" cy="1516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1) Školení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2) Workshop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3) Kazuistická konference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4) Profesní sdílení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5) Individuální konzultace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62;p14" descr="Google Shape;62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954751" cy="74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Google Shape;63;p14" descr="Google Shape;63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4477575"/>
            <a:ext cx="8839204" cy="59570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64;p14"/>
          <p:cNvSpPr txBox="1"/>
          <p:nvPr/>
        </p:nvSpPr>
        <p:spPr>
          <a:xfrm>
            <a:off x="244174" y="1063469"/>
            <a:ext cx="8467057" cy="5860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260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Řešená témata</a:t>
            </a:r>
          </a:p>
        </p:txBody>
      </p:sp>
      <p:sp>
        <p:nvSpPr>
          <p:cNvPr id="138" name="Google Shape;66;p14"/>
          <p:cNvSpPr txBox="1"/>
          <p:nvPr/>
        </p:nvSpPr>
        <p:spPr>
          <a:xfrm>
            <a:off x="244175" y="1811338"/>
            <a:ext cx="8049602" cy="178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1) Mediální gramotnost 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2) Sociální sítě a jejich vliv na utváření osobnosti žáka </a:t>
            </a:r>
            <a:br/>
            <a:r>
              <a:t>3) Užívání x zneužívání obrazovek </a:t>
            </a:r>
            <a:endParaRPr i="1"/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4) Kyberagrese versus kyberšikana </a:t>
            </a:r>
            <a:br/>
            <a:r>
              <a:t>5) Kritické myšlení a ověřování informací</a:t>
            </a:r>
          </a:p>
          <a:p>
            <a:pPr>
              <a:defRPr sz="1700">
                <a:latin typeface="Verdana"/>
                <a:ea typeface="Verdana"/>
                <a:cs typeface="Verdana"/>
                <a:sym typeface="Verdana"/>
              </a:defRPr>
            </a:pPr>
            <a:r>
              <a:t>6) Problémové sexuální chování v online prostředí (aktivní x pasivní)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71;p15" descr="Google Shape;71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954751" cy="74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Google Shape;72;p15" descr="Google Shape;72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4477575"/>
            <a:ext cx="8839204" cy="595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Google Shape;73;p15" descr="Google Shape;73;p15"/>
          <p:cNvPicPr>
            <a:picLocks noChangeAspect="1"/>
          </p:cNvPicPr>
          <p:nvPr/>
        </p:nvPicPr>
        <p:blipFill>
          <a:blip r:embed="rId4">
            <a:extLst/>
          </a:blip>
          <a:srcRect l="0" t="0" r="0" b="33572"/>
          <a:stretch>
            <a:fillRect/>
          </a:stretch>
        </p:blipFill>
        <p:spPr>
          <a:xfrm>
            <a:off x="0" y="976774"/>
            <a:ext cx="9144000" cy="3424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Google Shape;64;p14"/>
          <p:cNvSpPr txBox="1"/>
          <p:nvPr/>
        </p:nvSpPr>
        <p:spPr>
          <a:xfrm>
            <a:off x="244175" y="1063469"/>
            <a:ext cx="8049602" cy="5860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260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Děkujeme</a:t>
            </a:r>
          </a:p>
        </p:txBody>
      </p:sp>
      <p:sp>
        <p:nvSpPr>
          <p:cNvPr id="144" name="Google Shape;66;p14"/>
          <p:cNvSpPr txBox="1"/>
          <p:nvPr/>
        </p:nvSpPr>
        <p:spPr>
          <a:xfrm>
            <a:off x="244175" y="1811338"/>
            <a:ext cx="8049602" cy="44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7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za Vaši pozornost i případnou spolupráci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